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2" r:id="rId10"/>
    <p:sldId id="317" r:id="rId11"/>
    <p:sldId id="318" r:id="rId12"/>
    <p:sldId id="31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306" r:id="rId27"/>
    <p:sldId id="307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90" r:id="rId37"/>
    <p:sldId id="291" r:id="rId38"/>
    <p:sldId id="313" r:id="rId39"/>
    <p:sldId id="285" r:id="rId40"/>
    <p:sldId id="287" r:id="rId41"/>
    <p:sldId id="286" r:id="rId42"/>
    <p:sldId id="327" r:id="rId43"/>
    <p:sldId id="288" r:id="rId44"/>
    <p:sldId id="289" r:id="rId45"/>
    <p:sldId id="292" r:id="rId46"/>
    <p:sldId id="293" r:id="rId47"/>
    <p:sldId id="308" r:id="rId48"/>
    <p:sldId id="294" r:id="rId49"/>
    <p:sldId id="295" r:id="rId50"/>
    <p:sldId id="296" r:id="rId51"/>
    <p:sldId id="309" r:id="rId52"/>
    <p:sldId id="314" r:id="rId53"/>
    <p:sldId id="315" r:id="rId54"/>
    <p:sldId id="297" r:id="rId55"/>
    <p:sldId id="310" r:id="rId56"/>
    <p:sldId id="311" r:id="rId57"/>
    <p:sldId id="312" r:id="rId58"/>
    <p:sldId id="298" r:id="rId59"/>
    <p:sldId id="299" r:id="rId60"/>
    <p:sldId id="300" r:id="rId61"/>
    <p:sldId id="301" r:id="rId62"/>
    <p:sldId id="316" r:id="rId63"/>
    <p:sldId id="303" r:id="rId64"/>
    <p:sldId id="304" r:id="rId65"/>
    <p:sldId id="305" r:id="rId66"/>
    <p:sldId id="320" r:id="rId67"/>
    <p:sldId id="321" r:id="rId68"/>
    <p:sldId id="322" r:id="rId69"/>
    <p:sldId id="323" r:id="rId70"/>
    <p:sldId id="324" r:id="rId71"/>
    <p:sldId id="325" r:id="rId72"/>
    <p:sldId id="326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4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3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4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4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7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3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9C0D-4B67-41AF-9F2F-CAA4CFBB952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9C23-0C28-432B-96F5-3DB9FE1BF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5949" y="288709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aestro" panose="00000400000000000000" pitchFamily="2" charset="2"/>
              </a:rPr>
              <a:t>===</a:t>
            </a:r>
            <a:endParaRPr lang="en-US" sz="40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2189540"/>
            <a:ext cx="4226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Pegasus" pitchFamily="2" charset="0"/>
              </a:rPr>
              <a:t>Barline</a:t>
            </a:r>
            <a:endParaRPr lang="en-US" sz="4400" dirty="0" smtClean="0">
              <a:latin typeface="Pegasus" pitchFamily="2" charset="0"/>
            </a:endParaRPr>
          </a:p>
          <a:p>
            <a:r>
              <a:rPr lang="en-US" sz="3200" dirty="0" smtClean="0">
                <a:latin typeface="Pegasus" pitchFamily="2" charset="0"/>
              </a:rPr>
              <a:t>Divides a staff into measures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4363" y="2887097"/>
            <a:ext cx="60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aestro" panose="00000400000000000000" pitchFamily="2" charset="2"/>
              </a:rPr>
              <a:t>\</a:t>
            </a:r>
            <a:endParaRPr lang="en-US" sz="4000" dirty="0">
              <a:latin typeface="Maestro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9164" y="2887097"/>
            <a:ext cx="60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aestro" panose="00000400000000000000" pitchFamily="2" charset="2"/>
              </a:rPr>
              <a:t>\</a:t>
            </a:r>
            <a:endParaRPr lang="en-US" sz="4000" dirty="0">
              <a:latin typeface="Maestro" panose="00000400000000000000" pitchFamily="2" charset="2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029650" y="3245182"/>
            <a:ext cx="670560" cy="707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58222" y="2296781"/>
            <a:ext cx="830685" cy="6803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6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61479" y="2189540"/>
            <a:ext cx="4226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Grand Staff</a:t>
            </a:r>
          </a:p>
          <a:p>
            <a:r>
              <a:rPr lang="en-US" sz="3200" dirty="0" smtClean="0">
                <a:latin typeface="Pegasus" pitchFamily="2" charset="0"/>
              </a:rPr>
              <a:t>Both the treble and bass clefs connected with a bracket.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64" y="2189540"/>
            <a:ext cx="4060185" cy="175357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300480" y="2895600"/>
            <a:ext cx="701040" cy="599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8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0000"/>
    </mc:Choice>
    <mc:Fallback xmlns="">
      <p:transition advTm="15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61479" y="2189540"/>
            <a:ext cx="4226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Bracket</a:t>
            </a:r>
          </a:p>
          <a:p>
            <a:r>
              <a:rPr lang="en-US" sz="3200" dirty="0" smtClean="0">
                <a:latin typeface="Pegasus" pitchFamily="2" charset="0"/>
              </a:rPr>
              <a:t>Connects the treble and bass clefs to form the grand staff.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64" y="2189540"/>
            <a:ext cx="4060185" cy="175357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300480" y="2895600"/>
            <a:ext cx="701040" cy="599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32979" y="2386020"/>
            <a:ext cx="830685" cy="6803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7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0000"/>
    </mc:Choice>
    <mc:Fallback xmlns="">
      <p:transition advTm="15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Name the 8 elements of music.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7840" y="1479610"/>
            <a:ext cx="4226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egasus" pitchFamily="2" charset="0"/>
              </a:rPr>
              <a:t>Melody</a:t>
            </a:r>
          </a:p>
          <a:p>
            <a:r>
              <a:rPr lang="en-US" sz="2800" dirty="0" smtClean="0">
                <a:latin typeface="Pegasus" pitchFamily="2" charset="0"/>
              </a:rPr>
              <a:t>Rhythm</a:t>
            </a:r>
          </a:p>
          <a:p>
            <a:r>
              <a:rPr lang="en-US" sz="2800" dirty="0" smtClean="0">
                <a:latin typeface="Pegasus" pitchFamily="2" charset="0"/>
              </a:rPr>
              <a:t>Form</a:t>
            </a:r>
          </a:p>
          <a:p>
            <a:r>
              <a:rPr lang="en-US" sz="2800" dirty="0" smtClean="0">
                <a:latin typeface="Pegasus" pitchFamily="2" charset="0"/>
              </a:rPr>
              <a:t>Texture/ Harmony</a:t>
            </a:r>
          </a:p>
          <a:p>
            <a:r>
              <a:rPr lang="en-US" sz="2800" dirty="0" smtClean="0">
                <a:latin typeface="Pegasus" pitchFamily="2" charset="0"/>
              </a:rPr>
              <a:t>Tempo</a:t>
            </a:r>
          </a:p>
          <a:p>
            <a:r>
              <a:rPr lang="en-US" sz="2800" dirty="0" smtClean="0">
                <a:latin typeface="Pegasus" pitchFamily="2" charset="0"/>
              </a:rPr>
              <a:t>Timbre</a:t>
            </a:r>
          </a:p>
          <a:p>
            <a:r>
              <a:rPr lang="en-US" sz="2800" dirty="0" err="1" smtClean="0">
                <a:latin typeface="Pegasus" pitchFamily="2" charset="0"/>
              </a:rPr>
              <a:t>Dynamice</a:t>
            </a:r>
            <a:endParaRPr lang="en-US" sz="2800" dirty="0" smtClean="0">
              <a:latin typeface="Pegasus" pitchFamily="2" charset="0"/>
            </a:endParaRPr>
          </a:p>
          <a:p>
            <a:r>
              <a:rPr lang="en-US" sz="2800" dirty="0" smtClean="0">
                <a:latin typeface="Pegasus" pitchFamily="2" charset="0"/>
              </a:rPr>
              <a:t>Articulation</a:t>
            </a:r>
            <a:endParaRPr lang="en-US" sz="28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4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00480" y="2724924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is melody?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8800" y="2294037"/>
            <a:ext cx="4226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One note at a time/ the part of the song you go home singing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7069" y="2817257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is Rhythm?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2294037"/>
            <a:ext cx="4226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gasus" pitchFamily="2" charset="0"/>
              </a:rPr>
              <a:t>A pattern of sounds and silences within a beat</a:t>
            </a:r>
            <a:endParaRPr lang="en-US" sz="36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3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7069" y="2765901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is form?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4036" y="1602720"/>
            <a:ext cx="42265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egasus" pitchFamily="2" charset="0"/>
              </a:rPr>
              <a:t>How a song is organized including repeated material and development sections.  Some examples are:</a:t>
            </a:r>
          </a:p>
          <a:p>
            <a:pPr lvl="2"/>
            <a:r>
              <a:rPr lang="en-US" dirty="0" smtClean="0">
                <a:latin typeface="Pegasus" pitchFamily="2" charset="0"/>
              </a:rPr>
              <a:t>Theme and Variations</a:t>
            </a:r>
          </a:p>
          <a:p>
            <a:pPr lvl="2"/>
            <a:r>
              <a:rPr lang="en-US" dirty="0" smtClean="0">
                <a:latin typeface="Pegasus" pitchFamily="2" charset="0"/>
              </a:rPr>
              <a:t>Sonata Form</a:t>
            </a:r>
          </a:p>
          <a:p>
            <a:pPr lvl="2"/>
            <a:r>
              <a:rPr lang="en-US" dirty="0" err="1" smtClean="0">
                <a:latin typeface="Pegasus" pitchFamily="2" charset="0"/>
              </a:rPr>
              <a:t>Rhondo</a:t>
            </a:r>
            <a:r>
              <a:rPr lang="en-US" dirty="0" smtClean="0">
                <a:latin typeface="Pegasus" pitchFamily="2" charset="0"/>
              </a:rPr>
              <a:t> Form</a:t>
            </a:r>
          </a:p>
          <a:p>
            <a:pPr lvl="2"/>
            <a:r>
              <a:rPr lang="en-US" dirty="0" smtClean="0">
                <a:latin typeface="Pegasus" pitchFamily="2" charset="0"/>
              </a:rPr>
              <a:t>The Blues</a:t>
            </a:r>
          </a:p>
          <a:p>
            <a:pPr lvl="2"/>
            <a:r>
              <a:rPr lang="en-US" dirty="0" smtClean="0">
                <a:latin typeface="Pegasus" pitchFamily="2" charset="0"/>
              </a:rPr>
              <a:t>AABA</a:t>
            </a:r>
          </a:p>
          <a:p>
            <a:pPr lvl="2"/>
            <a:r>
              <a:rPr lang="en-US" dirty="0" smtClean="0">
                <a:latin typeface="Pegasus" pitchFamily="2" charset="0"/>
              </a:rPr>
              <a:t>Verse/chorus</a:t>
            </a:r>
            <a:endParaRPr lang="en-US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0000"/>
    </mc:Choice>
    <mc:Fallback xmlns="">
      <p:transition advTm="15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is Texture/ Harmony?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4000" y="1991360"/>
            <a:ext cx="422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More than one note at a time.  Examples are:</a:t>
            </a:r>
          </a:p>
          <a:p>
            <a:r>
              <a:rPr lang="en-US" sz="3200" dirty="0" smtClean="0">
                <a:latin typeface="Pegasus" pitchFamily="2" charset="0"/>
              </a:rPr>
              <a:t>Monophonic</a:t>
            </a:r>
          </a:p>
          <a:p>
            <a:r>
              <a:rPr lang="en-US" sz="3200" dirty="0" smtClean="0">
                <a:latin typeface="Pegasus" pitchFamily="2" charset="0"/>
              </a:rPr>
              <a:t>Polyphonic</a:t>
            </a:r>
          </a:p>
          <a:p>
            <a:r>
              <a:rPr lang="en-US" sz="3200" dirty="0" smtClean="0">
                <a:latin typeface="Pegasus" pitchFamily="2" charset="0"/>
              </a:rPr>
              <a:t>Homophony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7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00480" y="2609354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is tempo?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2225040"/>
            <a:ext cx="4226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Pegasus" pitchFamily="2" charset="0"/>
              </a:rPr>
              <a:t>The speed of the music</a:t>
            </a:r>
            <a:endParaRPr lang="en-US" sz="5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0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7069" y="2765901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is timbre?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9280" y="2209988"/>
            <a:ext cx="4104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The color of the sound. </a:t>
            </a:r>
          </a:p>
          <a:p>
            <a:r>
              <a:rPr lang="en-US" sz="2000" dirty="0" smtClean="0">
                <a:latin typeface="Pegasus" pitchFamily="2" charset="0"/>
              </a:rPr>
              <a:t>What makes a trumpet sound like a trumpet and not a flute.</a:t>
            </a:r>
            <a:endParaRPr lang="en-US" sz="20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7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Name the notes on the lines of the treble clef.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600" y="2519680"/>
            <a:ext cx="422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EGBDF</a:t>
            </a:r>
            <a:endParaRPr lang="en-US" sz="7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1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0146" y="2509480"/>
            <a:ext cx="4226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are dynamics?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5040" y="2294037"/>
            <a:ext cx="4226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Volume</a:t>
            </a:r>
          </a:p>
          <a:p>
            <a:r>
              <a:rPr lang="en-US" sz="3600" dirty="0" smtClean="0">
                <a:latin typeface="Pegasus" pitchFamily="2" charset="0"/>
              </a:rPr>
              <a:t>Soft and loud</a:t>
            </a:r>
            <a:endParaRPr lang="en-US" sz="36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0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What are articulations?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8755" y="1615440"/>
            <a:ext cx="49032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egasus" pitchFamily="2" charset="0"/>
              </a:rPr>
              <a:t>The start of the note.  The basic articulations are: accent; staccato; tenuto; </a:t>
            </a:r>
            <a:r>
              <a:rPr lang="en-US" sz="2800" dirty="0" err="1" smtClean="0">
                <a:latin typeface="Pegasus" pitchFamily="2" charset="0"/>
              </a:rPr>
              <a:t>marcato</a:t>
            </a:r>
            <a:endParaRPr lang="en-US" sz="2800" dirty="0" smtClean="0">
              <a:latin typeface="Pegasus" pitchFamily="2" charset="0"/>
            </a:endParaRPr>
          </a:p>
          <a:p>
            <a:endParaRPr lang="en-US" dirty="0" smtClean="0">
              <a:latin typeface="Pegasus" pitchFamily="2" charset="0"/>
            </a:endParaRPr>
          </a:p>
          <a:p>
            <a:r>
              <a:rPr lang="en-US" dirty="0">
                <a:latin typeface="Pegasus" pitchFamily="2" charset="0"/>
              </a:rPr>
              <a:t>*</a:t>
            </a:r>
            <a:r>
              <a:rPr lang="en-US" dirty="0" smtClean="0">
                <a:latin typeface="Pegasus" pitchFamily="2" charset="0"/>
              </a:rPr>
              <a:t>With wind instruments it involves your tongue. *In singing it is how you enunciate your words (we call this diction.)</a:t>
            </a:r>
          </a:p>
          <a:p>
            <a:r>
              <a:rPr lang="en-US" dirty="0" smtClean="0">
                <a:latin typeface="Pegasus" pitchFamily="2" charset="0"/>
              </a:rPr>
              <a:t>*With percussion instruments it is how you strike the instrument</a:t>
            </a:r>
            <a:endParaRPr lang="en-US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0000"/>
    </mc:Choice>
    <mc:Fallback xmlns="">
      <p:transition advTm="15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0480" y="2738824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Time signature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8756" y="1615440"/>
            <a:ext cx="4758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egasus" pitchFamily="2" charset="0"/>
              </a:rPr>
              <a:t>Can be found at the beginning of a song. Top number tells us how many beats are in a measure/ bottom number tells you what kind of note gets a beat.  Some common time signatures are:</a:t>
            </a:r>
            <a:endParaRPr lang="en-US" sz="2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1881" y="4089638"/>
            <a:ext cx="176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4        2       3      6</a:t>
            </a:r>
          </a:p>
          <a:p>
            <a:r>
              <a:rPr lang="en-US" dirty="0" smtClean="0"/>
              <a:t>4        4       4      8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99600" y="412130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Maestro" panose="00000400000000000000" pitchFamily="2" charset="2"/>
              </a:rPr>
              <a:t>C        </a:t>
            </a:r>
            <a:r>
              <a:rPr lang="en-US" sz="2800" dirty="0" err="1">
                <a:latin typeface="Maestro" panose="00000400000000000000" pitchFamily="2" charset="2"/>
              </a:rPr>
              <a:t>c</a:t>
            </a:r>
            <a:endParaRPr lang="en-US" sz="2800" dirty="0">
              <a:latin typeface="Maestro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3609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0000"/>
    </mc:Choice>
    <mc:Fallback xmlns="">
      <p:transition advTm="15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1920" y="2765901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Key signature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6735" y="1965682"/>
            <a:ext cx="4791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Pegasus" pitchFamily="2" charset="0"/>
              </a:rPr>
              <a:t>Can be found at the beginning of a song.  Indicates which notes are sharp or flat in a song.  Every scale has its own key signature.  This tells us where the home tone is, where Do is.</a:t>
            </a:r>
            <a:endParaRPr lang="en-US" sz="2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5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0000"/>
    </mc:Choice>
    <mc:Fallback xmlns="">
      <p:transition advTm="15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97760" y="2150348"/>
            <a:ext cx="1544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Pegasus" pitchFamily="2" charset="0"/>
              </a:rPr>
              <a:t>#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1840" y="2150348"/>
            <a:ext cx="4226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Sharp</a:t>
            </a:r>
          </a:p>
          <a:p>
            <a:r>
              <a:rPr lang="en-US" sz="2000" dirty="0" smtClean="0">
                <a:latin typeface="Pegasus" pitchFamily="2" charset="0"/>
              </a:rPr>
              <a:t>Raises a note by a half step and remains in effect for the entire measure.</a:t>
            </a:r>
            <a:endParaRPr lang="en-US" sz="20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36240" y="2271544"/>
            <a:ext cx="1188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Maestro" panose="00000400000000000000" pitchFamily="2" charset="2"/>
              </a:rPr>
              <a:t>b</a:t>
            </a:r>
            <a:endParaRPr lang="en-US" sz="120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4036" y="1615440"/>
            <a:ext cx="4226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Flat</a:t>
            </a:r>
          </a:p>
          <a:p>
            <a:r>
              <a:rPr lang="en-US" sz="3200" dirty="0" smtClean="0">
                <a:latin typeface="Pegasus" pitchFamily="2" charset="0"/>
              </a:rPr>
              <a:t>Lowers a note by a half step and remains in effect for the entire measure.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3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56560" y="2294037"/>
            <a:ext cx="1188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Maestro" panose="00000400000000000000" pitchFamily="2" charset="2"/>
              </a:rPr>
              <a:t>n</a:t>
            </a:r>
            <a:endParaRPr lang="en-US" sz="120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1381" y="2143373"/>
            <a:ext cx="44667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Pegasus" pitchFamily="2" charset="0"/>
              </a:rPr>
              <a:t>Natural Sign</a:t>
            </a:r>
          </a:p>
          <a:p>
            <a:r>
              <a:rPr lang="en-US" sz="3200" dirty="0" smtClean="0">
                <a:latin typeface="Pegasus" pitchFamily="2" charset="0"/>
              </a:rPr>
              <a:t>Cancels a flat or sharp and remains in effect for the entire measure.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5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41381" y="2143373"/>
            <a:ext cx="44667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Pegasus" pitchFamily="2" charset="0"/>
              </a:rPr>
              <a:t>The distance between any two notes.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2277" y="2641213"/>
            <a:ext cx="3158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Pegasus" pitchFamily="2" charset="0"/>
              </a:rPr>
              <a:t>Interval</a:t>
            </a:r>
          </a:p>
        </p:txBody>
      </p:sp>
    </p:spTree>
    <p:extLst>
      <p:ext uri="{BB962C8B-B14F-4D97-AF65-F5344CB8AC3E}">
        <p14:creationId xmlns:p14="http://schemas.microsoft.com/office/powerpoint/2010/main" val="22225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25600" y="2519679"/>
            <a:ext cx="422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Half Step</a:t>
            </a:r>
            <a:endParaRPr lang="en-US" sz="72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760" y="2294036"/>
            <a:ext cx="4226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Smallest interval in western music.  Any two notes that are next to each other.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0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67069" y="2612012"/>
            <a:ext cx="4226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Pegasus" pitchFamily="2" charset="0"/>
              </a:rPr>
              <a:t>Whole Step</a:t>
            </a:r>
            <a:endParaRPr lang="en-US" sz="6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1809879"/>
            <a:ext cx="4226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gasus" pitchFamily="2" charset="0"/>
              </a:rPr>
              <a:t>Second smallest interval in western music.  A whole step is equal to two half steps.</a:t>
            </a:r>
            <a:endParaRPr lang="en-US" sz="36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6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Name the notes on the spaces of the treble clef.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600" y="2519680"/>
            <a:ext cx="422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FACE</a:t>
            </a:r>
            <a:endParaRPr lang="en-US" sz="7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8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59934" y="1252864"/>
            <a:ext cx="21035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latin typeface="Maestro" panose="00000400000000000000" pitchFamily="2" charset="2"/>
              </a:rPr>
              <a:t>w</a:t>
            </a:r>
            <a:endParaRPr lang="en-US" sz="200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4334" y="1948378"/>
            <a:ext cx="497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Pegasus" pitchFamily="2" charset="0"/>
              </a:rPr>
              <a:t>Whole note</a:t>
            </a:r>
          </a:p>
          <a:p>
            <a:pPr algn="ctr"/>
            <a:r>
              <a:rPr lang="en-US" sz="5400" dirty="0" smtClean="0">
                <a:latin typeface="Pegasus" pitchFamily="2" charset="0"/>
              </a:rPr>
              <a:t>4 beats</a:t>
            </a:r>
          </a:p>
          <a:p>
            <a:pPr algn="ctr"/>
            <a:r>
              <a:rPr lang="en-US" sz="5400" dirty="0" smtClean="0">
                <a:latin typeface="Pegasus" pitchFamily="2" charset="0"/>
              </a:rPr>
              <a:t>(in    time.)</a:t>
            </a:r>
            <a:endParaRPr lang="en-US" sz="5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3975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48560" y="2573050"/>
            <a:ext cx="1442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h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6145" y="1801593"/>
            <a:ext cx="5019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Pegasus" pitchFamily="2" charset="0"/>
              </a:rPr>
              <a:t>Half note</a:t>
            </a:r>
          </a:p>
          <a:p>
            <a:pPr algn="ctr"/>
            <a:r>
              <a:rPr lang="en-US" sz="5400" dirty="0" smtClean="0">
                <a:latin typeface="Pegasus" pitchFamily="2" charset="0"/>
              </a:rPr>
              <a:t>2 beats</a:t>
            </a:r>
          </a:p>
          <a:p>
            <a:pPr algn="ctr"/>
            <a:r>
              <a:rPr lang="en-US" sz="5400" dirty="0" smtClean="0">
                <a:latin typeface="Pegasus" pitchFamily="2" charset="0"/>
              </a:rPr>
              <a:t>(in    time.)</a:t>
            </a:r>
            <a:endParaRPr lang="en-US" sz="5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5989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07920" y="2532410"/>
            <a:ext cx="153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h</a:t>
            </a:r>
            <a:r>
              <a:rPr lang="en-US" sz="9600" dirty="0" smtClean="0">
                <a:latin typeface="Pegasus" pitchFamily="2" charset="0"/>
              </a:rPr>
              <a:t>.</a:t>
            </a:r>
            <a:endParaRPr lang="en-US" sz="96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1120" y="2112595"/>
            <a:ext cx="4886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Pegasus" pitchFamily="2" charset="0"/>
              </a:rPr>
              <a:t>Dotted half note</a:t>
            </a:r>
          </a:p>
          <a:p>
            <a:pPr algn="ctr"/>
            <a:r>
              <a:rPr lang="en-US" sz="4800" dirty="0">
                <a:latin typeface="Pegasus" pitchFamily="2" charset="0"/>
              </a:rPr>
              <a:t>3</a:t>
            </a:r>
            <a:r>
              <a:rPr lang="en-US" sz="4800" dirty="0" smtClean="0">
                <a:latin typeface="Pegasus" pitchFamily="2" charset="0"/>
              </a:rPr>
              <a:t> beats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(in    time.)</a:t>
            </a:r>
            <a:endParaRPr lang="en-US" sz="48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31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85691" y="2784058"/>
            <a:ext cx="1463040" cy="15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q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0959" y="2040374"/>
            <a:ext cx="492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Pegasus" pitchFamily="2" charset="0"/>
              </a:rPr>
              <a:t>Quarter note</a:t>
            </a:r>
          </a:p>
          <a:p>
            <a:pPr algn="ctr"/>
            <a:r>
              <a:rPr lang="en-US" sz="4800" dirty="0">
                <a:latin typeface="Pegasus" pitchFamily="2" charset="0"/>
              </a:rPr>
              <a:t>1</a:t>
            </a:r>
            <a:r>
              <a:rPr lang="en-US" sz="4800" dirty="0" smtClean="0">
                <a:latin typeface="Pegasus" pitchFamily="2" charset="0"/>
              </a:rPr>
              <a:t> beat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(in    time.)</a:t>
            </a:r>
            <a:endParaRPr lang="en-US" sz="48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4231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0480" y="2086878"/>
            <a:ext cx="4947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Pegasus" pitchFamily="2" charset="0"/>
              </a:rPr>
              <a:t>Eighth note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1/2 beat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(in    time.)</a:t>
            </a:r>
            <a:endParaRPr lang="en-US" sz="48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2786" y="2464495"/>
            <a:ext cx="3423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dirty="0" smtClean="0">
                <a:latin typeface="Maestro" panose="00000400000000000000" pitchFamily="2" charset="2"/>
              </a:rPr>
              <a:t>e</a:t>
            </a:r>
            <a:endParaRPr lang="en-US" sz="16000" dirty="0">
              <a:latin typeface="Maestro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16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43040" y="2519680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Two eighth notes.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½ beat each.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2294037"/>
            <a:ext cx="2061972" cy="192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9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21120" y="2112595"/>
            <a:ext cx="4897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Pegasus" pitchFamily="2" charset="0"/>
              </a:rPr>
              <a:t>Sixteenth note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1/4 beat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(in    time.)</a:t>
            </a:r>
            <a:endParaRPr lang="en-US" sz="48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3320" y="2520886"/>
            <a:ext cx="422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dirty="0" smtClean="0">
                <a:latin typeface="Maestro" panose="00000400000000000000" pitchFamily="2" charset="2"/>
              </a:rPr>
              <a:t>x</a:t>
            </a:r>
            <a:endParaRPr lang="en-US" sz="16000" dirty="0">
              <a:latin typeface="Maestro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178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47745" y="2086878"/>
            <a:ext cx="4917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Pegasus" pitchFamily="2" charset="0"/>
              </a:rPr>
              <a:t>4 sixteenth notes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¼ beat each</a:t>
            </a:r>
          </a:p>
          <a:p>
            <a:pPr algn="ctr"/>
            <a:r>
              <a:rPr lang="en-US" sz="4800" dirty="0" smtClean="0">
                <a:latin typeface="Pegasus" pitchFamily="2" charset="0"/>
              </a:rPr>
              <a:t>(in    time.)</a:t>
            </a:r>
            <a:endParaRPr lang="en-US" sz="48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88" y="2428748"/>
            <a:ext cx="2621252" cy="166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1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1598859" y="2642791"/>
            <a:ext cx="86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7513" y="2003366"/>
            <a:ext cx="4557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Dot</a:t>
            </a:r>
            <a:endParaRPr lang="en-US" sz="7200" dirty="0" smtClean="0">
              <a:latin typeface="Pegasus" pitchFamily="2" charset="0"/>
            </a:endParaRPr>
          </a:p>
          <a:p>
            <a:r>
              <a:rPr lang="en-US" sz="3200" smtClean="0">
                <a:latin typeface="Pegasus" pitchFamily="2" charset="0"/>
              </a:rPr>
              <a:t>A </a:t>
            </a:r>
            <a:r>
              <a:rPr lang="en-US" sz="3200" smtClean="0">
                <a:latin typeface="Pegasus" pitchFamily="2" charset="0"/>
              </a:rPr>
              <a:t>dot </a:t>
            </a:r>
            <a:r>
              <a:rPr lang="en-US" sz="3200" dirty="0" smtClean="0">
                <a:latin typeface="Pegasus" pitchFamily="2" charset="0"/>
              </a:rPr>
              <a:t>adds half of the value of the note being dotted to the note.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1900234" y="2803586"/>
            <a:ext cx="792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.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692396" y="3427621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0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21120" y="2112595"/>
            <a:ext cx="492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Whole rest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4 beats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0880" y="339671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80" y="3022826"/>
            <a:ext cx="43434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1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Name the notes on the lines of the bass clef.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600" y="2519680"/>
            <a:ext cx="422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GBDFA</a:t>
            </a:r>
            <a:endParaRPr lang="en-US" sz="7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4334" y="2204928"/>
            <a:ext cx="4907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Dotted whole rest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6 beats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9920" y="349831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320" y="2984309"/>
            <a:ext cx="43434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48119" y="2086878"/>
            <a:ext cx="4653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Half rest</a:t>
            </a:r>
          </a:p>
          <a:p>
            <a:pPr algn="ctr"/>
            <a:r>
              <a:rPr lang="en-US" sz="4400" dirty="0">
                <a:latin typeface="Pegasus" pitchFamily="2" charset="0"/>
              </a:rPr>
              <a:t>2</a:t>
            </a:r>
            <a:r>
              <a:rPr lang="en-US" sz="4400" dirty="0" smtClean="0">
                <a:latin typeface="Pegasus" pitchFamily="2" charset="0"/>
              </a:rPr>
              <a:t> beats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1680" y="335607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0940" y="2913606"/>
            <a:ext cx="43434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2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5000"/>
    </mc:Choice>
    <mc:Fallback xmlns="">
      <p:transition advTm="45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4334" y="2204928"/>
            <a:ext cx="4907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Dotted half rest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3 beats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9920" y="349831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63320" y="2984309"/>
            <a:ext cx="43434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6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4334" y="2225040"/>
            <a:ext cx="4937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Quarter rest</a:t>
            </a:r>
          </a:p>
          <a:p>
            <a:pPr algn="ctr"/>
            <a:r>
              <a:rPr lang="en-US" sz="4400" dirty="0">
                <a:latin typeface="Pegasus" pitchFamily="2" charset="0"/>
              </a:rPr>
              <a:t>1</a:t>
            </a:r>
            <a:r>
              <a:rPr lang="en-US" sz="4400" dirty="0" smtClean="0">
                <a:latin typeface="Pegasus" pitchFamily="2" charset="0"/>
              </a:rPr>
              <a:t> beat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13" y="2309586"/>
            <a:ext cx="576072" cy="2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2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21119" y="2281872"/>
            <a:ext cx="4907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Eighth rest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1/2 beat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9760" y="3579594"/>
            <a:ext cx="18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</a:p>
          <a:p>
            <a:r>
              <a:rPr lang="en-US" sz="2800" dirty="0"/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925" y="2281872"/>
            <a:ext cx="688848" cy="174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4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57905" y="2407920"/>
            <a:ext cx="4907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Pegasus" pitchFamily="2" charset="0"/>
              </a:rPr>
              <a:t>Sixteenth rest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¼ beat of silence</a:t>
            </a:r>
          </a:p>
          <a:p>
            <a:pPr algn="ctr"/>
            <a:r>
              <a:rPr lang="en-US" sz="4400" dirty="0" smtClean="0">
                <a:latin typeface="Pegasus" pitchFamily="2" charset="0"/>
              </a:rPr>
              <a:t>(in    time.)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2320" y="3625423"/>
            <a:ext cx="393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</a:p>
          <a:p>
            <a:r>
              <a:rPr lang="en-US" sz="3200" dirty="0" smtClean="0"/>
              <a:t>4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433" y="2294037"/>
            <a:ext cx="1269448" cy="184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6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46289" y="2456210"/>
            <a:ext cx="146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Maestro" panose="00000400000000000000" pitchFamily="2" charset="2"/>
              </a:rPr>
              <a:t>ff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2394654"/>
            <a:ext cx="42265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Fortissimo</a:t>
            </a:r>
          </a:p>
          <a:p>
            <a:r>
              <a:rPr lang="en-US" sz="3200" dirty="0" smtClean="0">
                <a:latin typeface="Pegasus" pitchFamily="2" charset="0"/>
              </a:rPr>
              <a:t>Italian word for very loud.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4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46289" y="2456210"/>
            <a:ext cx="146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f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600" y="2519680"/>
            <a:ext cx="4226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Forte</a:t>
            </a:r>
          </a:p>
          <a:p>
            <a:r>
              <a:rPr lang="en-US" sz="3200" dirty="0" smtClean="0">
                <a:latin typeface="Pegasus" pitchFamily="2" charset="0"/>
              </a:rPr>
              <a:t>Italian word for loud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1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6289" y="2456210"/>
            <a:ext cx="146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F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3520" y="2519680"/>
            <a:ext cx="48666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Pegasus" pitchFamily="2" charset="0"/>
              </a:rPr>
              <a:t>Mezzo Forte</a:t>
            </a:r>
          </a:p>
          <a:p>
            <a:r>
              <a:rPr lang="en-US" sz="3200" dirty="0" smtClean="0">
                <a:latin typeface="Pegasus" pitchFamily="2" charset="0"/>
              </a:rPr>
              <a:t>Italian word for medium loud.</a:t>
            </a:r>
            <a:endParaRPr lang="en-US" sz="3200" dirty="0">
              <a:latin typeface="Pegasu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4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6289" y="2456210"/>
            <a:ext cx="146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P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3040" y="2519680"/>
            <a:ext cx="48971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Pegasus" pitchFamily="2" charset="0"/>
              </a:rPr>
              <a:t>Mezzo Piano</a:t>
            </a:r>
          </a:p>
          <a:p>
            <a:r>
              <a:rPr lang="en-US" sz="3200" dirty="0" smtClean="0">
                <a:latin typeface="Pegasus" pitchFamily="2" charset="0"/>
              </a:rPr>
              <a:t>Italian word for medium soft.</a:t>
            </a:r>
            <a:endParaRPr lang="en-US" sz="3200" dirty="0">
              <a:latin typeface="Pegasu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226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Name the notes on the spaces of the bass clef.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600" y="2519680"/>
            <a:ext cx="422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ACEG</a:t>
            </a:r>
            <a:endParaRPr lang="en-US" sz="7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0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6289" y="2456210"/>
            <a:ext cx="146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p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0" y="2519680"/>
            <a:ext cx="4226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Piano</a:t>
            </a:r>
          </a:p>
          <a:p>
            <a:r>
              <a:rPr lang="en-US" sz="3200" dirty="0" smtClean="0">
                <a:latin typeface="Pegasus" pitchFamily="2" charset="0"/>
              </a:rPr>
              <a:t>Italian word for soft</a:t>
            </a:r>
            <a:endParaRPr lang="en-US" sz="3200" dirty="0">
              <a:latin typeface="Pegasu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6289" y="2456210"/>
            <a:ext cx="1468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pp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8640" y="2294037"/>
            <a:ext cx="4226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Pegasus" pitchFamily="2" charset="0"/>
              </a:rPr>
              <a:t>Pianissimo</a:t>
            </a:r>
          </a:p>
          <a:p>
            <a:r>
              <a:rPr lang="en-US" sz="3200" dirty="0" smtClean="0">
                <a:latin typeface="Pegasus" pitchFamily="2" charset="0"/>
              </a:rPr>
              <a:t>Italian word for very soft</a:t>
            </a:r>
            <a:endParaRPr lang="en-US" sz="3200" dirty="0">
              <a:latin typeface="Pegasu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1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8640" y="2294037"/>
            <a:ext cx="4226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Pegasus" pitchFamily="2" charset="0"/>
              </a:rPr>
              <a:t>Crescendo</a:t>
            </a:r>
          </a:p>
          <a:p>
            <a:r>
              <a:rPr lang="en-US" sz="3200" dirty="0" smtClean="0">
                <a:latin typeface="Pegasus" pitchFamily="2" charset="0"/>
              </a:rPr>
              <a:t>Italian word for getting louder</a:t>
            </a:r>
            <a:endParaRPr lang="en-US" sz="3200" dirty="0">
              <a:latin typeface="Pegasus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12563" y="2524760"/>
            <a:ext cx="2935572" cy="143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6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8640" y="2294037"/>
            <a:ext cx="42265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Pegasus" pitchFamily="2" charset="0"/>
              </a:rPr>
              <a:t>Decrescendo</a:t>
            </a:r>
          </a:p>
          <a:p>
            <a:r>
              <a:rPr lang="en-US" sz="3200" dirty="0" smtClean="0">
                <a:latin typeface="Pegasus" pitchFamily="2" charset="0"/>
              </a:rPr>
              <a:t>Italian word for getting softer</a:t>
            </a:r>
            <a:endParaRPr lang="en-US" sz="3200" dirty="0">
              <a:latin typeface="Pegasus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63" y="2524760"/>
            <a:ext cx="2935572" cy="143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8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5608" y="2456210"/>
            <a:ext cx="86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0" y="2519680"/>
            <a:ext cx="4226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Tenuto</a:t>
            </a:r>
          </a:p>
          <a:p>
            <a:r>
              <a:rPr lang="en-US" sz="3200" dirty="0" smtClean="0">
                <a:latin typeface="Pegasus" pitchFamily="2" charset="0"/>
              </a:rPr>
              <a:t>long</a:t>
            </a:r>
            <a:endParaRPr lang="en-US" sz="3200" dirty="0">
              <a:latin typeface="Pegasus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532822" y="2851815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75498" y="2848292"/>
            <a:ext cx="84296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1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5608" y="2456210"/>
            <a:ext cx="86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0" y="2519680"/>
            <a:ext cx="4226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Staccato</a:t>
            </a:r>
          </a:p>
          <a:p>
            <a:r>
              <a:rPr lang="en-US" sz="3200" dirty="0" smtClean="0">
                <a:latin typeface="Pegasus" pitchFamily="2" charset="0"/>
              </a:rPr>
              <a:t>Short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1920717" y="2032061"/>
            <a:ext cx="792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.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18460" y="2689573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38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5608" y="2456210"/>
            <a:ext cx="86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2188" y="2294037"/>
            <a:ext cx="42265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Accent</a:t>
            </a:r>
          </a:p>
          <a:p>
            <a:r>
              <a:rPr lang="en-US" sz="3200" dirty="0" smtClean="0">
                <a:latin typeface="Pegasus" pitchFamily="2" charset="0"/>
              </a:rPr>
              <a:t>The note should be emphasized.</a:t>
            </a:r>
            <a:endParaRPr lang="en-US" sz="3200" dirty="0">
              <a:latin typeface="Pegasus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53080" y="2531457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48" y="2133281"/>
            <a:ext cx="789306" cy="7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5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5608" y="2456210"/>
            <a:ext cx="86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0" y="2519680"/>
            <a:ext cx="4226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Pegasus" pitchFamily="2" charset="0"/>
              </a:rPr>
              <a:t>Marcato</a:t>
            </a:r>
            <a:endParaRPr lang="en-US" sz="7200" dirty="0" smtClean="0">
              <a:latin typeface="Pegasus" pitchFamily="2" charset="0"/>
            </a:endParaRPr>
          </a:p>
          <a:p>
            <a:r>
              <a:rPr lang="en-US" sz="3200" dirty="0" smtClean="0">
                <a:latin typeface="Pegasus" pitchFamily="2" charset="0"/>
              </a:rPr>
              <a:t>Short </a:t>
            </a:r>
            <a:r>
              <a:rPr lang="en-US" sz="3200" smtClean="0">
                <a:latin typeface="Pegasus" pitchFamily="2" charset="0"/>
              </a:rPr>
              <a:t>and accented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1839215" y="1904743"/>
            <a:ext cx="867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v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18460" y="2689573"/>
            <a:ext cx="12801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13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0800000">
            <a:off x="2275840" y="2456210"/>
            <a:ext cx="1239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u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9440" y="2148433"/>
            <a:ext cx="42265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Fermata</a:t>
            </a:r>
          </a:p>
          <a:p>
            <a:r>
              <a:rPr lang="en-US" sz="3200" dirty="0" smtClean="0">
                <a:latin typeface="Pegasus" pitchFamily="2" charset="0"/>
              </a:rPr>
              <a:t>Hold the note longer than normal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08800" y="1920240"/>
            <a:ext cx="4226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Caesura</a:t>
            </a:r>
          </a:p>
          <a:p>
            <a:r>
              <a:rPr lang="en-US" sz="3600" dirty="0" smtClean="0">
                <a:latin typeface="Pegasus" pitchFamily="2" charset="0"/>
              </a:rPr>
              <a:t>A pause or hold before going on.</a:t>
            </a:r>
            <a:endParaRPr lang="en-US" sz="36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48280" y="2600960"/>
            <a:ext cx="508000" cy="640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02280" y="2600960"/>
            <a:ext cx="508000" cy="640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43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28001" y="2796570"/>
            <a:ext cx="2708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&amp;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2294037"/>
            <a:ext cx="4226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Treble Clef – high instruments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02560" y="1940560"/>
            <a:ext cx="904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Maestro Wide" panose="00000400000000000000" pitchFamily="2" charset="2"/>
              </a:rPr>
              <a:t>,</a:t>
            </a:r>
            <a:endParaRPr lang="en-US" sz="12000" dirty="0">
              <a:latin typeface="Maestro Wide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5440" y="2519680"/>
            <a:ext cx="47447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Pegasus" pitchFamily="2" charset="0"/>
              </a:rPr>
              <a:t>Breath Mark</a:t>
            </a:r>
          </a:p>
          <a:p>
            <a:r>
              <a:rPr lang="en-US" sz="3200" dirty="0" smtClean="0">
                <a:latin typeface="Pegasus" pitchFamily="2" charset="0"/>
              </a:rPr>
              <a:t>Indicates when to breathe.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0800000">
            <a:off x="1371600" y="2192051"/>
            <a:ext cx="6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760" y="1920240"/>
            <a:ext cx="4226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Tie</a:t>
            </a:r>
          </a:p>
          <a:p>
            <a:r>
              <a:rPr lang="en-US" sz="3200" dirty="0" smtClean="0">
                <a:latin typeface="Pegasus" pitchFamily="2" charset="0"/>
              </a:rPr>
              <a:t>Connects two or more notes of the same pitch.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2280919" y="2192050"/>
            <a:ext cx="6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08960" y="2519680"/>
            <a:ext cx="11887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1635760" y="2377441"/>
            <a:ext cx="1127761" cy="718850"/>
          </a:xfrm>
          <a:prstGeom prst="arc">
            <a:avLst>
              <a:gd name="adj1" fmla="val 11014920"/>
              <a:gd name="adj2" fmla="val 21250551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0800000">
            <a:off x="1371600" y="1889760"/>
            <a:ext cx="6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760" y="1920240"/>
            <a:ext cx="4226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Pegasus" pitchFamily="2" charset="0"/>
              </a:rPr>
              <a:t>Slur</a:t>
            </a:r>
          </a:p>
          <a:p>
            <a:r>
              <a:rPr lang="en-US" sz="3200" dirty="0" smtClean="0">
                <a:latin typeface="Pegasus" pitchFamily="2" charset="0"/>
              </a:rPr>
              <a:t>Connects two or more notes that are different pitches.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2280921" y="2456210"/>
            <a:ext cx="6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 Wide" panose="00000400000000000000" pitchFamily="2" charset="2"/>
              </a:rPr>
              <a:t>q</a:t>
            </a:r>
            <a:endParaRPr lang="en-US" sz="9600" dirty="0">
              <a:latin typeface="Maestro Wide" panose="00000400000000000000" pitchFamily="2" charset="2"/>
            </a:endParaRPr>
          </a:p>
        </p:txBody>
      </p:sp>
      <p:sp>
        <p:nvSpPr>
          <p:cNvPr id="9" name="Arc 8"/>
          <p:cNvSpPr/>
          <p:nvPr/>
        </p:nvSpPr>
        <p:spPr>
          <a:xfrm>
            <a:off x="1201420" y="2312234"/>
            <a:ext cx="1701800" cy="1119723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08960" y="2519680"/>
            <a:ext cx="11887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5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56080" y="2692400"/>
            <a:ext cx="4226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Pegasus" pitchFamily="2" charset="0"/>
              </a:rPr>
              <a:t>Emboucher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560" y="2189539"/>
            <a:ext cx="4226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egasus" pitchFamily="2" charset="0"/>
              </a:rPr>
              <a:t>A French word that means how your lips form around a mouthpiece</a:t>
            </a:r>
            <a:endParaRPr lang="en-US" sz="36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3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38960" y="2609354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Pegasus" pitchFamily="2" charset="0"/>
              </a:rPr>
              <a:t>Scale</a:t>
            </a:r>
            <a:endParaRPr lang="en-US" sz="6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760" y="2066429"/>
            <a:ext cx="422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series of notes differing in pitch according to a specific scheme (usually within an octave) </a:t>
            </a:r>
            <a:r>
              <a:rPr lang="en-US" sz="3200" i="1" dirty="0"/>
              <a:t>scale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8320" y="2765901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Major Scale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9600" y="1940560"/>
            <a:ext cx="422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A series of whole steps and half steps.</a:t>
            </a:r>
          </a:p>
          <a:p>
            <a:r>
              <a:rPr lang="en-US" sz="3200" dirty="0">
                <a:latin typeface="Pegasus" pitchFamily="2" charset="0"/>
              </a:rPr>
              <a:t>	</a:t>
            </a:r>
            <a:r>
              <a:rPr lang="en-US" sz="3200" dirty="0" smtClean="0">
                <a:latin typeface="Pegasus" pitchFamily="2" charset="0"/>
              </a:rPr>
              <a:t>W=whole step</a:t>
            </a:r>
          </a:p>
          <a:p>
            <a:r>
              <a:rPr lang="en-US" sz="3200" dirty="0">
                <a:latin typeface="Pegasus" pitchFamily="2" charset="0"/>
              </a:rPr>
              <a:t>	</a:t>
            </a:r>
            <a:r>
              <a:rPr lang="en-US" sz="3200" dirty="0" smtClean="0">
                <a:latin typeface="Pegasus" pitchFamily="2" charset="0"/>
              </a:rPr>
              <a:t>H=half step</a:t>
            </a:r>
          </a:p>
          <a:p>
            <a:r>
              <a:rPr lang="en-US" sz="3200" dirty="0" smtClean="0">
                <a:latin typeface="Pegasus" pitchFamily="2" charset="0"/>
              </a:rPr>
              <a:t>	WWHWWWH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5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8320" y="2765901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Minor Scale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4320" y="1940560"/>
            <a:ext cx="4561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egasus" pitchFamily="2" charset="0"/>
              </a:rPr>
              <a:t>The same notes as a major scale but beginning on the 6</a:t>
            </a:r>
            <a:r>
              <a:rPr lang="en-US" sz="2800" baseline="30000" dirty="0" smtClean="0">
                <a:latin typeface="Pegasus" pitchFamily="2" charset="0"/>
              </a:rPr>
              <a:t>th</a:t>
            </a:r>
            <a:r>
              <a:rPr lang="en-US" sz="2800" dirty="0" smtClean="0">
                <a:latin typeface="Pegasus" pitchFamily="2" charset="0"/>
              </a:rPr>
              <a:t> scale degree.</a:t>
            </a:r>
          </a:p>
          <a:p>
            <a:r>
              <a:rPr lang="en-US" sz="2800" dirty="0">
                <a:latin typeface="Pegasus" pitchFamily="2" charset="0"/>
              </a:rPr>
              <a:t>	</a:t>
            </a:r>
            <a:r>
              <a:rPr lang="en-US" sz="2800" dirty="0" smtClean="0">
                <a:latin typeface="Pegasus" pitchFamily="2" charset="0"/>
              </a:rPr>
              <a:t>W=whole step</a:t>
            </a:r>
          </a:p>
          <a:p>
            <a:r>
              <a:rPr lang="en-US" sz="2800" dirty="0">
                <a:latin typeface="Pegasus" pitchFamily="2" charset="0"/>
              </a:rPr>
              <a:t>	</a:t>
            </a:r>
            <a:r>
              <a:rPr lang="en-US" sz="2800" dirty="0" smtClean="0">
                <a:latin typeface="Pegasus" pitchFamily="2" charset="0"/>
              </a:rPr>
              <a:t>H=half step</a:t>
            </a:r>
          </a:p>
          <a:p>
            <a:r>
              <a:rPr lang="en-US" sz="2800" dirty="0" smtClean="0">
                <a:latin typeface="Pegasus" pitchFamily="2" charset="0"/>
              </a:rPr>
              <a:t>	WH</a:t>
            </a:r>
            <a:r>
              <a:rPr lang="en-US" sz="2800" dirty="0">
                <a:latin typeface="Pegasus" pitchFamily="2" charset="0"/>
              </a:rPr>
              <a:t>WWHWW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59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8320" y="2765901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Chord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9920" y="2456210"/>
            <a:ext cx="4226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Three or more notes sounding at the same time.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4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9600" y="1940560"/>
            <a:ext cx="4226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Repeat sign – go back to the beginning or a previous     and play again.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099" y="2489169"/>
            <a:ext cx="952500" cy="1457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554251" y="3017057"/>
            <a:ext cx="420267" cy="6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6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9600" y="1940560"/>
            <a:ext cx="4226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Da Segno – in Italian it mean the sign, abbreviated D.S.  The term D.S. al Coda means to repeat back to this symbol.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092" y="2294037"/>
            <a:ext cx="1158488" cy="175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70480" y="2204720"/>
            <a:ext cx="174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Maestro" panose="00000400000000000000" pitchFamily="2" charset="2"/>
              </a:rPr>
              <a:t>?</a:t>
            </a:r>
            <a:endParaRPr lang="en-US" sz="96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600" y="2519680"/>
            <a:ext cx="4226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Bass Clef – </a:t>
            </a:r>
          </a:p>
          <a:p>
            <a:r>
              <a:rPr lang="en-US" sz="4400" dirty="0" smtClean="0">
                <a:latin typeface="Pegasus" pitchFamily="2" charset="0"/>
              </a:rPr>
              <a:t>low instruments</a:t>
            </a:r>
            <a:endParaRPr lang="en-US" sz="44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1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69760" y="1963767"/>
            <a:ext cx="422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gasus" pitchFamily="2" charset="0"/>
              </a:rPr>
              <a:t>Coda – In Italian it mean the tail end.  This indicates the last section or end of a song.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210" y="2107565"/>
            <a:ext cx="20955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8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12218" y="2765901"/>
            <a:ext cx="2288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Beat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8320" y="2066429"/>
            <a:ext cx="4226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a musician measures time.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2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12218" y="2765901"/>
            <a:ext cx="2288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Pegasus" pitchFamily="2" charset="0"/>
              </a:rPr>
              <a:t>Resilient</a:t>
            </a:r>
            <a:endParaRPr lang="en-US" sz="4000" dirty="0">
              <a:latin typeface="Pegasu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8320" y="2066429"/>
            <a:ext cx="4226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Able </a:t>
            </a:r>
            <a:r>
              <a:rPr lang="en-US" sz="3200" dirty="0"/>
              <a:t>to withstand or recover quickly from difficult conditions</a:t>
            </a:r>
            <a:r>
              <a:rPr lang="en-US" sz="3200" dirty="0" smtClean="0"/>
              <a:t>. </a:t>
            </a:r>
            <a:r>
              <a:rPr lang="en-US" sz="3200" dirty="0"/>
              <a:t>Able to </a:t>
            </a:r>
            <a:r>
              <a:rPr lang="en-US" sz="3200" dirty="0" smtClean="0"/>
              <a:t>endure.  To push through an obstacle.</a:t>
            </a:r>
            <a:endParaRPr lang="en-US" sz="32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6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8336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8080" y="2225040"/>
            <a:ext cx="447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Pegasus" pitchFamily="2" charset="0"/>
            </a:endParaRPr>
          </a:p>
          <a:p>
            <a:r>
              <a:rPr lang="en-US" sz="4000" dirty="0" smtClean="0">
                <a:latin typeface="Maestro" panose="00000400000000000000" pitchFamily="2" charset="2"/>
              </a:rPr>
              <a:t>========</a:t>
            </a:r>
            <a:endParaRPr lang="en-US" sz="40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1840" y="2025322"/>
            <a:ext cx="42265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Staff – </a:t>
            </a:r>
          </a:p>
          <a:p>
            <a:r>
              <a:rPr lang="en-US" sz="3600" dirty="0" smtClean="0">
                <a:latin typeface="Pegasus" pitchFamily="2" charset="0"/>
              </a:rPr>
              <a:t>5 lines and 4 spaces where the notes are placed</a:t>
            </a:r>
            <a:endParaRPr lang="en-US" sz="3600" dirty="0">
              <a:latin typeface="Pegasu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7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64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21120" y="1463040"/>
            <a:ext cx="4907280" cy="3556000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5949" y="288709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aestro" panose="00000400000000000000" pitchFamily="2" charset="2"/>
              </a:rPr>
              <a:t>===</a:t>
            </a:r>
            <a:endParaRPr lang="en-US" sz="4000" dirty="0">
              <a:latin typeface="Maestro" panose="000004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479" y="2189540"/>
            <a:ext cx="4226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Pegasus" pitchFamily="2" charset="0"/>
              </a:rPr>
              <a:t>Measure</a:t>
            </a:r>
            <a:r>
              <a:rPr lang="en-US" sz="4400" dirty="0">
                <a:latin typeface="Pegasus" pitchFamily="2" charset="0"/>
              </a:rPr>
              <a:t> </a:t>
            </a:r>
            <a:r>
              <a:rPr lang="en-US" sz="4400" dirty="0" smtClean="0">
                <a:latin typeface="Pegasus" pitchFamily="2" charset="0"/>
              </a:rPr>
              <a:t>or Bar</a:t>
            </a:r>
          </a:p>
          <a:p>
            <a:r>
              <a:rPr lang="en-US" sz="3200" dirty="0" smtClean="0">
                <a:latin typeface="Pegasus" pitchFamily="2" charset="0"/>
              </a:rPr>
              <a:t>A bite size chunk of music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4334" y="837366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ackslash" panose="02000000000000000000" pitchFamily="2" charset="0"/>
              </a:rPr>
              <a:t>Back of Card</a:t>
            </a:r>
            <a:endParaRPr lang="en-US" sz="4800" dirty="0">
              <a:latin typeface="Backsla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0480" y="784443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Bleeding Cowboys" panose="02000000000000000000" pitchFamily="2" charset="0"/>
              </a:rPr>
              <a:t>Front of Card</a:t>
            </a:r>
            <a:endParaRPr lang="en-US" sz="4800" dirty="0">
              <a:latin typeface="Bleeding Cowboy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4363" y="2887097"/>
            <a:ext cx="60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aestro" panose="00000400000000000000" pitchFamily="2" charset="2"/>
              </a:rPr>
              <a:t>\</a:t>
            </a:r>
            <a:endParaRPr lang="en-US" sz="4000" dirty="0">
              <a:latin typeface="Maestro" panose="000004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9164" y="2887097"/>
            <a:ext cx="600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Maestro" panose="00000400000000000000" pitchFamily="2" charset="2"/>
              </a:rPr>
              <a:t>\</a:t>
            </a:r>
            <a:endParaRPr lang="en-US" sz="4000" dirty="0">
              <a:latin typeface="Maestro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3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10348</TotalTime>
  <Words>1425</Words>
  <Application>Microsoft Office PowerPoint</Application>
  <PresentationFormat>Widescreen</PresentationFormat>
  <Paragraphs>392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Arial</vt:lpstr>
      <vt:lpstr>Backslash</vt:lpstr>
      <vt:lpstr>Bleeding Cowboys</vt:lpstr>
      <vt:lpstr>Calibri</vt:lpstr>
      <vt:lpstr>Calibri Light</vt:lpstr>
      <vt:lpstr>Maestro</vt:lpstr>
      <vt:lpstr>Maestro Wide</vt:lpstr>
      <vt:lpstr>Pegasus</vt:lpstr>
      <vt:lpstr>Office Theme</vt:lpstr>
      <vt:lpstr>Note 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Cards</dc:title>
  <dc:creator>Jonathan Hartling</dc:creator>
  <cp:lastModifiedBy>Jonathan Hartling</cp:lastModifiedBy>
  <cp:revision>36</cp:revision>
  <dcterms:created xsi:type="dcterms:W3CDTF">2015-07-29T06:01:45Z</dcterms:created>
  <dcterms:modified xsi:type="dcterms:W3CDTF">2016-08-15T16:38:33Z</dcterms:modified>
</cp:coreProperties>
</file>